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73983A-D3A4-4332-862B-A1103E09A42A}"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3983A-D3A4-4332-862B-A1103E09A42A}"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3983A-D3A4-4332-862B-A1103E09A42A}"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3983A-D3A4-4332-862B-A1103E09A42A}"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3983A-D3A4-4332-862B-A1103E09A42A}"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73983A-D3A4-4332-862B-A1103E09A42A}" type="datetimeFigureOut">
              <a:rPr lang="en-US" smtClean="0"/>
              <a:pPr/>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3983A-D3A4-4332-862B-A1103E09A42A}" type="datetimeFigureOut">
              <a:rPr lang="en-US" smtClean="0"/>
              <a:pPr/>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3983A-D3A4-4332-862B-A1103E09A42A}" type="datetimeFigureOut">
              <a:rPr lang="en-US" smtClean="0"/>
              <a:pPr/>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3983A-D3A4-4332-862B-A1103E09A42A}" type="datetimeFigureOut">
              <a:rPr lang="en-US" smtClean="0"/>
              <a:pPr/>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3983A-D3A4-4332-862B-A1103E09A42A}" type="datetimeFigureOut">
              <a:rPr lang="en-US" smtClean="0"/>
              <a:pPr/>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3983A-D3A4-4332-862B-A1103E09A42A}" type="datetimeFigureOut">
              <a:rPr lang="en-US" smtClean="0"/>
              <a:pPr/>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3D185-8F2B-495E-BD6F-3C1836C26E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3983A-D3A4-4332-862B-A1103E09A42A}" type="datetimeFigureOut">
              <a:rPr lang="en-US" smtClean="0"/>
              <a:pPr/>
              <a:t>3/17/2015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3D185-8F2B-495E-BD6F-3C1836C26E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ansci.wisc.edu/jjp1/ansci_repro/lab/procedures/hemacytometer/hemocytometer%20use.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1"/>
            <a:ext cx="8686800" cy="914399"/>
          </a:xfrm>
        </p:spPr>
        <p:txBody>
          <a:bodyPr>
            <a:normAutofit fontScale="90000"/>
          </a:bodyPr>
          <a:lstStyle/>
          <a:p>
            <a:r>
              <a:rPr lang="en-US" sz="4000" b="1" dirty="0" smtClean="0"/>
              <a:t/>
            </a:r>
            <a:br>
              <a:rPr lang="en-US" sz="4000" b="1" dirty="0" smtClean="0"/>
            </a:br>
            <a:r>
              <a:rPr lang="en-US" sz="4000" b="1" dirty="0" smtClean="0"/>
              <a:t>Determining </a:t>
            </a:r>
            <a:r>
              <a:rPr lang="en-US" sz="4000" b="1" dirty="0"/>
              <a:t>the Concentration of Sperm with a </a:t>
            </a:r>
            <a:r>
              <a:rPr lang="en-US" sz="4000" b="1" dirty="0" err="1"/>
              <a:t>Hemocytometer</a:t>
            </a:r>
            <a:r>
              <a:rPr lang="en-US" dirty="0"/>
              <a:t/>
            </a:r>
            <a:br>
              <a:rPr lang="en-US" dirty="0"/>
            </a:br>
            <a:endParaRPr lang="en-US" dirty="0"/>
          </a:p>
        </p:txBody>
      </p:sp>
      <p:sp>
        <p:nvSpPr>
          <p:cNvPr id="3" name="Subtitle 2"/>
          <p:cNvSpPr>
            <a:spLocks noGrp="1"/>
          </p:cNvSpPr>
          <p:nvPr>
            <p:ph type="subTitle" idx="1"/>
          </p:nvPr>
        </p:nvSpPr>
        <p:spPr>
          <a:xfrm>
            <a:off x="228600" y="1447800"/>
            <a:ext cx="8610600" cy="5105400"/>
          </a:xfrm>
        </p:spPr>
        <p:txBody>
          <a:bodyPr/>
          <a:lstStyle/>
          <a:p>
            <a:r>
              <a:rPr lang="en-US" u="sng" dirty="0">
                <a:solidFill>
                  <a:srgbClr val="FF0000"/>
                </a:solidFill>
              </a:rPr>
              <a:t>1. The </a:t>
            </a:r>
            <a:r>
              <a:rPr lang="en-US" u="sng" dirty="0" err="1">
                <a:solidFill>
                  <a:srgbClr val="FF0000"/>
                </a:solidFill>
              </a:rPr>
              <a:t>hemocytometer</a:t>
            </a:r>
            <a:r>
              <a:rPr lang="en-US" u="sng" dirty="0">
                <a:solidFill>
                  <a:srgbClr val="FF0000"/>
                </a:solidFill>
              </a:rPr>
              <a:t> </a:t>
            </a:r>
            <a:r>
              <a:rPr lang="en-US" dirty="0"/>
              <a:t>is a device for counting cells or particles. As you can see below it is composed of a thick piece of glass with 2 rails on each side. The rails are designed to hold a cover slip 0.1 mm above a mirrored surface in the center. This surface has a grid etched into it. Be sure to clean the </a:t>
            </a:r>
            <a:r>
              <a:rPr lang="en-US" dirty="0" err="1"/>
              <a:t>hemocytometer</a:t>
            </a:r>
            <a:r>
              <a:rPr lang="en-US" dirty="0"/>
              <a:t> and the cover slip before beginning using a little water or alcohol followed by drying with a kewpie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4" descr="http://www.ansci.wisc.edu/jjp1/ansci_repro/lab/procedures/hemacytometer/med(150)color.jpg"/>
          <p:cNvPicPr/>
          <p:nvPr/>
        </p:nvPicPr>
        <p:blipFill>
          <a:blip r:embed="rId2" cstate="print"/>
          <a:srcRect/>
          <a:stretch>
            <a:fillRect/>
          </a:stretch>
        </p:blipFill>
        <p:spPr bwMode="auto">
          <a:xfrm>
            <a:off x="1143000" y="457200"/>
            <a:ext cx="6934200" cy="6019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1000" y="0"/>
            <a:ext cx="8763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B</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this square, there are 29 sperm counted. The pattern of counting begins at the top left and then proceeds through the 16 small squares. The sperm indicated with an * were not counted because these sperm were either more than half way outside of the counting area or were not on the top or right side of the large square. Note that sperm 6 was counted because although half way on the top edge of the counting area of the large square, this is one of the two sides (top and right) that will be counted in this type of a situation. Sperm 5 and 9 were counted because they were more than half way below the top center line.</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5" descr="http://www.ansci.wisc.edu/jjp1/ansci_repro/lab/procedures/hemacytometer/spermb(100)%20count.jpg"/>
          <p:cNvPicPr/>
          <p:nvPr/>
        </p:nvPicPr>
        <p:blipFill>
          <a:blip r:embed="rId2" cstate="print"/>
          <a:srcRect/>
          <a:stretch>
            <a:fillRect/>
          </a:stretch>
        </p:blipFill>
        <p:spPr bwMode="auto">
          <a:xfrm>
            <a:off x="381000" y="381000"/>
            <a:ext cx="8382000" cy="6172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57200" y="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10. The </a:t>
            </a:r>
            <a:r>
              <a:rPr kumimoji="0" lang="en-US" sz="3200"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hemocytometer</a:t>
            </a:r>
            <a:r>
              <a:rPr kumimoji="0" lang="en-US" sz="320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 is 0.1 </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mm deep and the 25 large squares represent an area of 1 square mm. The volume above the 25 squares shown is 0.1 µl. As you are only counting 5 squares, you counted the sperm that settled out of 0.02 µl (0.1/5=0.02). Therefore you must multiply your count in 5 squares by 50,000 in order to determine how many sperm would have been in 1.0 ml (1000/0.02=50,000; we usually express sperm concentration in terms of numbers/ml). </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533400" y="0"/>
            <a:ext cx="8610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To get the concentration of the original sperm sample we must however also multiply by the dilution factor. The equation that follows would be used to convert the counts in 5 squares to concentration/ml: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Concentration/ml = (Dilution Factor)(Count in 5 squares)(0.05 X 10</a:t>
            </a:r>
            <a:r>
              <a:rPr kumimoji="0" lang="en-US" sz="3200" i="0" u="none" strike="noStrike" cap="none" normalizeH="0" baseline="30000" dirty="0" smtClean="0">
                <a:ln>
                  <a:noFill/>
                </a:ln>
                <a:solidFill>
                  <a:srgbClr val="FF0000"/>
                </a:solidFill>
                <a:effectLst/>
                <a:latin typeface="Calibri" pitchFamily="34" charset="0"/>
                <a:ea typeface="Times New Roman" pitchFamily="18" charset="0"/>
                <a:cs typeface="Arial" pitchFamily="34" charset="0"/>
              </a:rPr>
              <a:t>6</a:t>
            </a:r>
            <a:r>
              <a:rPr kumimoji="0" lang="en-US" sz="32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By convention, sperm concentration is usually expressed in terms of sperm X 10</a:t>
            </a:r>
            <a:r>
              <a:rPr kumimoji="0" lang="en-US" sz="3200" i="0" u="none" strike="noStrike" cap="none" normalizeH="0" baseline="30000" dirty="0" smtClean="0">
                <a:ln>
                  <a:noFill/>
                </a:ln>
                <a:solidFill>
                  <a:srgbClr val="002060"/>
                </a:solidFill>
                <a:effectLst/>
                <a:latin typeface="Arial" pitchFamily="34" charset="0"/>
                <a:ea typeface="Times New Roman" pitchFamily="18" charset="0"/>
                <a:cs typeface="Arial" pitchFamily="34" charset="0"/>
              </a:rPr>
              <a:t>6</a:t>
            </a:r>
            <a:r>
              <a:rPr kumimoji="0" lang="en-US"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/ml.</a:t>
            </a:r>
            <a:r>
              <a:rPr kumimoji="0" lang="en-US" sz="320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ansci.wisc.edu/jjp1/ansci_repro/lab/procedures/hemacytometer/hemocytometer%20a.gif"/>
          <p:cNvPicPr/>
          <p:nvPr/>
        </p:nvPicPr>
        <p:blipFill>
          <a:blip r:embed="rId2" cstate="print"/>
          <a:srcRect/>
          <a:stretch>
            <a:fillRect/>
          </a:stretch>
        </p:blipFill>
        <p:spPr bwMode="auto">
          <a:xfrm>
            <a:off x="304800" y="228600"/>
            <a:ext cx="8077200" cy="5638800"/>
          </a:xfrm>
          <a:prstGeom prst="rect">
            <a:avLst/>
          </a:prstGeom>
          <a:noFill/>
          <a:ln w="9525">
            <a:noFill/>
            <a:miter lim="800000"/>
            <a:headEnd/>
            <a:tailEnd/>
          </a:ln>
        </p:spPr>
      </p:pic>
      <p:sp>
        <p:nvSpPr>
          <p:cNvPr id="3" name="Rectangle 2"/>
          <p:cNvSpPr/>
          <p:nvPr/>
        </p:nvSpPr>
        <p:spPr>
          <a:xfrm>
            <a:off x="685800" y="6172200"/>
            <a:ext cx="2819400" cy="584775"/>
          </a:xfrm>
          <a:prstGeom prst="rect">
            <a:avLst/>
          </a:prstGeom>
        </p:spPr>
        <p:txBody>
          <a:bodyPr wrap="square">
            <a:spAutoFit/>
          </a:bodyPr>
          <a:lstStyle/>
          <a:p>
            <a:r>
              <a:rPr lang="en-US" sz="3200" dirty="0">
                <a:solidFill>
                  <a:srgbClr val="FF0000"/>
                </a:solidFill>
              </a:rPr>
              <a:t>figure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228600"/>
            <a:ext cx="8610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2. Prepare an incubation </a:t>
            </a:r>
            <a:r>
              <a:rPr kumimoji="0" lang="en-US" sz="320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chamber (large </a:t>
            </a:r>
            <a:r>
              <a:rPr kumimoji="0" lang="en-US" sz="320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petridish</a:t>
            </a:r>
            <a:r>
              <a:rPr kumimoji="0" lang="en-US" sz="320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320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with supports for </a:t>
            </a:r>
            <a:r>
              <a:rPr kumimoji="0" lang="en-US" sz="320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hemocytometer</a:t>
            </a:r>
            <a:r>
              <a:rPr kumimoji="0" lang="en-US" sz="320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and wet paper in the bottom).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3. Dilute sperm with water</a:t>
            </a:r>
            <a:r>
              <a:rPr kumimoji="0" lang="en-US" sz="32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objective is to kill sperm and to dilute them sufficiently so that you will count 100 - 400 sperm cells in the 5 squares as described below. The exact dilution needs to vary with the species and concentration of the ejaculate. A general guide line follows:</a:t>
            </a:r>
            <a:r>
              <a:rPr kumimoji="0" lang="en-US" sz="320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198" y="457202"/>
          <a:ext cx="8458201" cy="5486400"/>
        </p:xfrm>
        <a:graphic>
          <a:graphicData uri="http://schemas.openxmlformats.org/drawingml/2006/table">
            <a:tbl>
              <a:tblPr/>
              <a:tblGrid>
                <a:gridCol w="1951892"/>
                <a:gridCol w="1638626"/>
                <a:gridCol w="2289257"/>
                <a:gridCol w="2578426"/>
              </a:tblGrid>
              <a:tr h="1097280">
                <a:tc>
                  <a:txBody>
                    <a:bodyPr/>
                    <a:lstStyle/>
                    <a:p>
                      <a:pPr marL="0" marR="0" algn="ctr" rtl="0">
                        <a:lnSpc>
                          <a:spcPct val="115000"/>
                        </a:lnSpc>
                        <a:spcBef>
                          <a:spcPts val="0"/>
                        </a:spcBef>
                        <a:spcAft>
                          <a:spcPts val="0"/>
                        </a:spcAft>
                      </a:pPr>
                      <a:r>
                        <a:rPr lang="en-US" sz="2800" b="1" dirty="0">
                          <a:solidFill>
                            <a:srgbClr val="FF0000"/>
                          </a:solidFill>
                          <a:latin typeface="Times New Roman"/>
                          <a:ea typeface="Times New Roman"/>
                          <a:cs typeface="Arial"/>
                        </a:rPr>
                        <a:t>Species</a:t>
                      </a:r>
                      <a:endParaRPr lang="en-US" sz="1100" dirty="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Dilution</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Volume Semen</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Volume Water</a:t>
                      </a:r>
                      <a:endParaRPr lang="en-US" sz="1100">
                        <a:latin typeface="Calibri"/>
                        <a:ea typeface="Calibri"/>
                        <a:cs typeface="Arial"/>
                      </a:endParaRPr>
                    </a:p>
                  </a:txBody>
                  <a:tcPr marL="0" marR="0" marT="0" marB="0" anchor="ctr">
                    <a:lnL>
                      <a:noFill/>
                    </a:lnL>
                    <a:lnR>
                      <a:noFill/>
                    </a:lnR>
                    <a:lnT>
                      <a:noFill/>
                    </a:lnT>
                    <a:lnB>
                      <a:noFill/>
                    </a:lnB>
                  </a:tcPr>
                </a:tc>
              </a:tr>
              <a:tr h="1097280">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Bovine</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101</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10 µl</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1.0 ml</a:t>
                      </a:r>
                      <a:endParaRPr lang="en-US" sz="1100">
                        <a:latin typeface="Calibri"/>
                        <a:ea typeface="Calibri"/>
                        <a:cs typeface="Arial"/>
                      </a:endParaRPr>
                    </a:p>
                  </a:txBody>
                  <a:tcPr marL="0" marR="0" marT="0" marB="0" anchor="ctr">
                    <a:lnL>
                      <a:noFill/>
                    </a:lnL>
                    <a:lnR>
                      <a:noFill/>
                    </a:lnR>
                    <a:lnT>
                      <a:noFill/>
                    </a:lnT>
                    <a:lnB>
                      <a:noFill/>
                    </a:lnB>
                  </a:tcPr>
                </a:tc>
              </a:tr>
              <a:tr h="1097280">
                <a:tc>
                  <a:txBody>
                    <a:bodyPr/>
                    <a:lstStyle/>
                    <a:p>
                      <a:pPr marL="0" marR="0" algn="ctr" rtl="0">
                        <a:lnSpc>
                          <a:spcPct val="115000"/>
                        </a:lnSpc>
                        <a:spcBef>
                          <a:spcPts val="0"/>
                        </a:spcBef>
                        <a:spcAft>
                          <a:spcPts val="0"/>
                        </a:spcAft>
                      </a:pPr>
                      <a:r>
                        <a:rPr lang="en-US" sz="2800" b="1" dirty="0">
                          <a:solidFill>
                            <a:srgbClr val="FF0000"/>
                          </a:solidFill>
                          <a:latin typeface="Times New Roman"/>
                          <a:ea typeface="Times New Roman"/>
                          <a:cs typeface="Arial"/>
                        </a:rPr>
                        <a:t>Equine</a:t>
                      </a:r>
                      <a:endParaRPr lang="en-US" sz="1100" dirty="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21</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50 µl</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1.0 ml</a:t>
                      </a:r>
                      <a:endParaRPr lang="en-US" sz="1100">
                        <a:latin typeface="Calibri"/>
                        <a:ea typeface="Calibri"/>
                        <a:cs typeface="Arial"/>
                      </a:endParaRPr>
                    </a:p>
                  </a:txBody>
                  <a:tcPr marL="0" marR="0" marT="0" marB="0" anchor="ctr">
                    <a:lnL>
                      <a:noFill/>
                    </a:lnL>
                    <a:lnR>
                      <a:noFill/>
                    </a:lnR>
                    <a:lnT>
                      <a:noFill/>
                    </a:lnT>
                    <a:lnB>
                      <a:noFill/>
                    </a:lnB>
                  </a:tcPr>
                </a:tc>
              </a:tr>
              <a:tr h="1097280">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Porcine</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dirty="0">
                          <a:solidFill>
                            <a:srgbClr val="FF0000"/>
                          </a:solidFill>
                          <a:latin typeface="Times New Roman"/>
                          <a:ea typeface="Times New Roman"/>
                          <a:cs typeface="Arial"/>
                        </a:rPr>
                        <a:t>21</a:t>
                      </a:r>
                      <a:endParaRPr lang="en-US" sz="1100" dirty="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50 µl</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1.0 ml</a:t>
                      </a:r>
                      <a:endParaRPr lang="en-US" sz="1100">
                        <a:latin typeface="Calibri"/>
                        <a:ea typeface="Calibri"/>
                        <a:cs typeface="Arial"/>
                      </a:endParaRPr>
                    </a:p>
                  </a:txBody>
                  <a:tcPr marL="0" marR="0" marT="0" marB="0" anchor="ctr">
                    <a:lnL>
                      <a:noFill/>
                    </a:lnL>
                    <a:lnR>
                      <a:noFill/>
                    </a:lnR>
                    <a:lnT>
                      <a:noFill/>
                    </a:lnT>
                    <a:lnB>
                      <a:noFill/>
                    </a:lnB>
                  </a:tcPr>
                </a:tc>
              </a:tr>
              <a:tr h="1097280">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Ovine</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201</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a:solidFill>
                            <a:srgbClr val="FF0000"/>
                          </a:solidFill>
                          <a:latin typeface="Times New Roman"/>
                          <a:ea typeface="Times New Roman"/>
                          <a:cs typeface="Arial"/>
                        </a:rPr>
                        <a:t>25 µl</a:t>
                      </a:r>
                      <a:endParaRPr lang="en-US" sz="1100">
                        <a:latin typeface="Calibri"/>
                        <a:ea typeface="Calibri"/>
                        <a:cs typeface="Arial"/>
                      </a:endParaRPr>
                    </a:p>
                  </a:txBody>
                  <a:tcPr marL="0" marR="0" marT="0" marB="0" anchor="ctr">
                    <a:lnL>
                      <a:noFill/>
                    </a:lnL>
                    <a:lnR>
                      <a:noFill/>
                    </a:lnR>
                    <a:lnT>
                      <a:noFill/>
                    </a:lnT>
                    <a:lnB>
                      <a:noFill/>
                    </a:lnB>
                  </a:tcPr>
                </a:tc>
                <a:tc>
                  <a:txBody>
                    <a:bodyPr/>
                    <a:lstStyle/>
                    <a:p>
                      <a:pPr marL="0" marR="0" algn="ctr" rtl="0">
                        <a:lnSpc>
                          <a:spcPct val="115000"/>
                        </a:lnSpc>
                        <a:spcBef>
                          <a:spcPts val="0"/>
                        </a:spcBef>
                        <a:spcAft>
                          <a:spcPts val="0"/>
                        </a:spcAft>
                      </a:pPr>
                      <a:r>
                        <a:rPr lang="en-US" sz="2800" b="1" dirty="0">
                          <a:solidFill>
                            <a:srgbClr val="FF0000"/>
                          </a:solidFill>
                          <a:latin typeface="Times New Roman"/>
                          <a:ea typeface="Times New Roman"/>
                          <a:cs typeface="Arial"/>
                        </a:rPr>
                        <a:t>5.0 ml</a:t>
                      </a:r>
                      <a:endParaRPr lang="en-US" sz="1100" dirty="0">
                        <a:latin typeface="Calibri"/>
                        <a:ea typeface="Calibri"/>
                        <a:cs typeface="Arial"/>
                      </a:endParaRPr>
                    </a:p>
                  </a:txBody>
                  <a:tcPr marL="0" marR="0" marT="0" marB="0" anchor="ctr">
                    <a:lnL>
                      <a:noFill/>
                    </a:lnL>
                    <a:lnR>
                      <a:noFill/>
                    </a:lnR>
                    <a:lnT>
                      <a:noFill/>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57200" y="0"/>
            <a:ext cx="84582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4. Place a cover </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slip on the </a:t>
            </a:r>
            <a:r>
              <a:rPr kumimoji="0" lang="en-US" sz="32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hemocytometer</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after wetting supports (rails) with saliva or water. This helps to hold down the cover slip while loading the sperm.</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5. Place 10-15 µl </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of the diluted sperm under the cover slip on each side of the </a:t>
            </a:r>
            <a:r>
              <a:rPr kumimoji="0" lang="en-US" sz="32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hemocytometer</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as shown in the </a:t>
            </a:r>
            <a:r>
              <a:rPr kumimoji="0" lang="en-US" sz="3200" i="0" u="none" strike="noStrike" cap="none" normalizeH="0" baseline="0" dirty="0" smtClean="0">
                <a:ln>
                  <a:noFill/>
                </a:ln>
                <a:solidFill>
                  <a:srgbClr val="0000FF"/>
                </a:solidFill>
                <a:effectLst/>
                <a:latin typeface="Calibri" pitchFamily="34" charset="0"/>
                <a:ea typeface="Times New Roman" pitchFamily="18" charset="0"/>
                <a:cs typeface="Arial" pitchFamily="34" charset="0"/>
                <a:hlinkClick r:id="rId2"/>
              </a:rPr>
              <a:t>figure 1a</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above.</a:t>
            </a:r>
          </a:p>
          <a:p>
            <a:r>
              <a:rPr lang="en-US" sz="3200" u="sng" dirty="0">
                <a:solidFill>
                  <a:srgbClr val="FF0000"/>
                </a:solidFill>
              </a:rPr>
              <a:t>6. Carefully place </a:t>
            </a:r>
            <a:r>
              <a:rPr lang="en-US" sz="3200" dirty="0"/>
              <a:t>the </a:t>
            </a:r>
            <a:r>
              <a:rPr lang="en-US" sz="3200" dirty="0" err="1"/>
              <a:t>hemocytometer</a:t>
            </a:r>
            <a:r>
              <a:rPr lang="en-US" sz="3200" dirty="0"/>
              <a:t> in the </a:t>
            </a:r>
            <a:r>
              <a:rPr lang="en-US" sz="3200" dirty="0" smtClean="0"/>
              <a:t>pre wetted </a:t>
            </a:r>
            <a:r>
              <a:rPr lang="en-US" sz="3200" dirty="0"/>
              <a:t>chamber, close the lid and wait 5 minutes.</a:t>
            </a:r>
          </a:p>
          <a:p>
            <a:r>
              <a:rPr lang="en-US" sz="3200" u="sng" dirty="0">
                <a:solidFill>
                  <a:srgbClr val="FF0000"/>
                </a:solidFill>
              </a:rPr>
              <a:t>7. Remove the </a:t>
            </a:r>
            <a:r>
              <a:rPr lang="en-US" sz="3200" u="sng" dirty="0" err="1">
                <a:solidFill>
                  <a:srgbClr val="FF0000"/>
                </a:solidFill>
              </a:rPr>
              <a:t>hemocytometer</a:t>
            </a:r>
            <a:r>
              <a:rPr lang="en-US" sz="3200" u="sng" dirty="0">
                <a:solidFill>
                  <a:srgbClr val="FF0000"/>
                </a:solidFill>
              </a:rPr>
              <a:t> </a:t>
            </a:r>
            <a:r>
              <a:rPr lang="en-US" sz="3200" dirty="0"/>
              <a:t>without tilting it, dry the bottom if needed and place on a microscope. View the </a:t>
            </a:r>
            <a:r>
              <a:rPr lang="en-US" sz="3200" dirty="0" err="1"/>
              <a:t>hemocytometer</a:t>
            </a:r>
            <a:r>
              <a:rPr lang="en-US" sz="3200" dirty="0"/>
              <a:t> with a 40 X objective.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7048083"/>
          </a:xfrm>
          <a:prstGeom prst="rect">
            <a:avLst/>
          </a:prstGeom>
        </p:spPr>
        <p:txBody>
          <a:bodyPr wrap="square">
            <a:spAutoFit/>
          </a:bodyPr>
          <a:lstStyle/>
          <a:p>
            <a:r>
              <a:rPr lang="en-US" sz="3200" u="sng" dirty="0">
                <a:solidFill>
                  <a:srgbClr val="FF0000"/>
                </a:solidFill>
              </a:rPr>
              <a:t>8. If you have used a phase </a:t>
            </a:r>
            <a:r>
              <a:rPr lang="en-US" sz="3200" dirty="0"/>
              <a:t>type </a:t>
            </a:r>
            <a:r>
              <a:rPr lang="en-US" sz="3200" dirty="0" err="1"/>
              <a:t>hemocytometer</a:t>
            </a:r>
            <a:r>
              <a:rPr lang="en-US" sz="3200" dirty="0"/>
              <a:t> (the thin ones) then be sure the phase rings are in and the condenser is all the way up. You should be able to focus on the sperm but be careful not to break the cover slip. If you used one of the thicker </a:t>
            </a:r>
            <a:r>
              <a:rPr lang="en-US" sz="3200" dirty="0" err="1"/>
              <a:t>hemocytometers</a:t>
            </a:r>
            <a:r>
              <a:rPr lang="en-US" sz="3200" dirty="0"/>
              <a:t>, pull the phase rings out and close down the aperture on the condenser so that you can see the sperm. You may also need to raise or lower the condenser so you can see the sperm</a:t>
            </a:r>
            <a:r>
              <a:rPr lang="en-US" sz="3200" dirty="0" smtClean="0"/>
              <a:t>.</a:t>
            </a:r>
          </a:p>
          <a:p>
            <a:r>
              <a:rPr lang="en-US" sz="3200" u="sng" dirty="0">
                <a:solidFill>
                  <a:srgbClr val="FF0000"/>
                </a:solidFill>
              </a:rPr>
              <a:t>9. Count the sperm in 5 of </a:t>
            </a:r>
            <a:r>
              <a:rPr lang="en-US" sz="3200" dirty="0"/>
              <a:t>the squares as shown in the following images. Be sure you count 5 squares on each side of the </a:t>
            </a:r>
            <a:r>
              <a:rPr lang="en-US" sz="3200" dirty="0" err="1"/>
              <a:t>hemocytometer</a:t>
            </a:r>
            <a:r>
              <a:rPr lang="en-US" sz="3200" dirty="0"/>
              <a:t> and then use the average for your calculations.</a:t>
            </a:r>
          </a:p>
          <a:p>
            <a:r>
              <a:rPr lang="en-US" b="1" dirty="0"/>
              <a:t/>
            </a:r>
            <a:br>
              <a:rPr lang="en-US" b="1"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0"/>
            <a:ext cx="8534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-Low Magnification View of the </a:t>
            </a:r>
            <a:r>
              <a:rPr kumimoji="0" lang="en-US" sz="32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hemacytometer</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grid system. Note that each side of the </a:t>
            </a:r>
            <a:r>
              <a:rPr kumimoji="0" lang="en-US" sz="32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hemacytometer</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has an identical grid system consisting of 25 large squares in which each large square is divided into 16 smaller squares.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320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2" descr="http://www.ansci.wisc.edu/jjp1/ansci_repro/lab/procedures/hemacytometer/low(100)small.jpg"/>
          <p:cNvPicPr/>
          <p:nvPr/>
        </p:nvPicPr>
        <p:blipFill>
          <a:blip r:embed="rId2" cstate="print"/>
          <a:srcRect/>
          <a:stretch>
            <a:fillRect/>
          </a:stretch>
        </p:blipFill>
        <p:spPr bwMode="auto">
          <a:xfrm>
            <a:off x="1371600" y="2590800"/>
            <a:ext cx="5181600" cy="3733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0"/>
            <a:ext cx="86106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B-</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Count sperm heads in the 5 large squares as indicated by the green color. Each of these large squares contains 16 smaller squares.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320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3" descr="http://www.ansci.wisc.edu/jjp1/ansci_repro/lab/procedures/hemacytometer/low(100)small%20color.jpg"/>
          <p:cNvPicPr/>
          <p:nvPr/>
        </p:nvPicPr>
        <p:blipFill>
          <a:blip r:embed="rId2" cstate="print"/>
          <a:srcRect/>
          <a:stretch>
            <a:fillRect/>
          </a:stretch>
        </p:blipFill>
        <p:spPr bwMode="auto">
          <a:xfrm>
            <a:off x="1295400" y="1752600"/>
            <a:ext cx="6096000" cy="441959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0"/>
            <a:ext cx="8686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-Below is one of the green squares enlarged for a closer view. Count all sperm heads that have more than half the sperm head within the area indicated by the green color. For this particular </a:t>
            </a:r>
            <a:r>
              <a:rPr kumimoji="0" lang="en-US" sz="320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hemacytometer</a:t>
            </a:r>
            <a:r>
              <a:rPr kumimoji="0" lang="en-US" sz="32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each of the large squares is bounded by a triple set of lines. The center line of these is the edge of the counting area. For sperm that lie with exactly half the sperm head on the edge of the green area, count only those heads on the sides indicated by the red line (top and right side).</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TotalTime>
  <Words>892</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Determining the Concentration of Sperm with a Hemocytometer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the Concentration of Sperm with a Hemocytometer</dc:title>
  <dc:creator>DR KARIM</dc:creator>
  <cp:lastModifiedBy>DR KARIM</cp:lastModifiedBy>
  <cp:revision>5</cp:revision>
  <dcterms:created xsi:type="dcterms:W3CDTF">2014-04-01T06:15:23Z</dcterms:created>
  <dcterms:modified xsi:type="dcterms:W3CDTF">2015-03-17T03:45:04Z</dcterms:modified>
</cp:coreProperties>
</file>